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327" r:id="rId3"/>
    <p:sldId id="346" r:id="rId4"/>
    <p:sldId id="294" r:id="rId5"/>
    <p:sldId id="343" r:id="rId6"/>
    <p:sldId id="347" r:id="rId7"/>
    <p:sldId id="348" r:id="rId8"/>
    <p:sldId id="354" r:id="rId9"/>
    <p:sldId id="349" r:id="rId10"/>
    <p:sldId id="350" r:id="rId11"/>
    <p:sldId id="351" r:id="rId12"/>
    <p:sldId id="352" r:id="rId13"/>
    <p:sldId id="353" r:id="rId14"/>
    <p:sldId id="31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48" autoAdjust="0"/>
    <p:restoredTop sz="86387" autoAdjust="0"/>
  </p:normalViewPr>
  <p:slideViewPr>
    <p:cSldViewPr>
      <p:cViewPr>
        <p:scale>
          <a:sx n="125" d="100"/>
          <a:sy n="125" d="100"/>
        </p:scale>
        <p:origin x="1088" y="3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197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AC33AE-78E6-43E9-A687-1960E1D1039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A74106C-CFA0-4283-9AE7-F699DC81573E}">
      <dgm:prSet phldrT="[Text]" custT="1"/>
      <dgm:spPr/>
      <dgm:t>
        <a:bodyPr/>
        <a:lstStyle/>
        <a:p>
          <a:r>
            <a:rPr lang="en-GB" sz="3200" b="1" dirty="0"/>
            <a:t>Automatic train operations (ATO)</a:t>
          </a:r>
          <a:endParaRPr lang="de-DE" sz="3200" dirty="0"/>
        </a:p>
      </dgm:t>
    </dgm:pt>
    <dgm:pt modelId="{4F16C6D4-C167-47EF-8F58-E80BB40DD3CF}" type="parTrans" cxnId="{91162B95-19D6-4A2D-B9A2-0F69BAA1D4F4}">
      <dgm:prSet/>
      <dgm:spPr/>
      <dgm:t>
        <a:bodyPr/>
        <a:lstStyle/>
        <a:p>
          <a:endParaRPr lang="de-DE"/>
        </a:p>
      </dgm:t>
    </dgm:pt>
    <dgm:pt modelId="{B1CDD92B-D3B1-48EC-BB5E-67CE08080C20}" type="sibTrans" cxnId="{91162B95-19D6-4A2D-B9A2-0F69BAA1D4F4}">
      <dgm:prSet/>
      <dgm:spPr/>
      <dgm:t>
        <a:bodyPr/>
        <a:lstStyle/>
        <a:p>
          <a:endParaRPr lang="de-DE"/>
        </a:p>
      </dgm:t>
    </dgm:pt>
    <dgm:pt modelId="{1CEF4730-C694-4E04-92F0-F37E6EE6196F}">
      <dgm:prSet phldrT="[Text]" custT="1"/>
      <dgm:spPr/>
      <dgm:t>
        <a:bodyPr/>
        <a:lstStyle/>
        <a:p>
          <a:r>
            <a:rPr lang="en-US" sz="2400" dirty="0"/>
            <a:t>ATO systems use advanced technologies to perceive and interpret the railway environment to facilitate autonomous operations with minimal human intervention</a:t>
          </a:r>
          <a:endParaRPr lang="de-DE" sz="2400" dirty="0"/>
        </a:p>
      </dgm:t>
    </dgm:pt>
    <dgm:pt modelId="{8999F655-F554-4519-848B-D714FD0A3B6E}" type="parTrans" cxnId="{F230DD5C-4297-410D-9B78-1AC420C834B9}">
      <dgm:prSet/>
      <dgm:spPr/>
      <dgm:t>
        <a:bodyPr/>
        <a:lstStyle/>
        <a:p>
          <a:endParaRPr lang="de-DE"/>
        </a:p>
      </dgm:t>
    </dgm:pt>
    <dgm:pt modelId="{D92BDC04-D6BA-45B3-BDFA-8A2A0047DD3A}" type="sibTrans" cxnId="{F230DD5C-4297-410D-9B78-1AC420C834B9}">
      <dgm:prSet/>
      <dgm:spPr/>
      <dgm:t>
        <a:bodyPr/>
        <a:lstStyle/>
        <a:p>
          <a:endParaRPr lang="de-DE"/>
        </a:p>
      </dgm:t>
    </dgm:pt>
    <dgm:pt modelId="{975953D5-2052-47D6-8195-38DF366FFE6E}">
      <dgm:prSet phldrT="[Text]" custT="1"/>
      <dgm:spPr/>
      <dgm:t>
        <a:bodyPr/>
        <a:lstStyle/>
        <a:p>
          <a:r>
            <a:rPr lang="de-DE" sz="32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Automatic</a:t>
          </a:r>
          <a:r>
            <a:rPr lang="de-DE" sz="32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32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rail track detection </a:t>
          </a:r>
          <a:endParaRPr lang="de-DE" sz="32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8AD47FF0-74DA-4ED8-AF35-3BF0E2D2B161}" type="parTrans" cxnId="{4602527E-CBD5-46D8-BAAD-AAEE9F5D2CF8}">
      <dgm:prSet/>
      <dgm:spPr/>
      <dgm:t>
        <a:bodyPr/>
        <a:lstStyle/>
        <a:p>
          <a:endParaRPr lang="de-DE"/>
        </a:p>
      </dgm:t>
    </dgm:pt>
    <dgm:pt modelId="{CB976DBC-6EF3-4C8A-98C5-16BE5513133D}" type="sibTrans" cxnId="{4602527E-CBD5-46D8-BAAD-AAEE9F5D2CF8}">
      <dgm:prSet/>
      <dgm:spPr/>
      <dgm:t>
        <a:bodyPr/>
        <a:lstStyle/>
        <a:p>
          <a:endParaRPr lang="de-DE"/>
        </a:p>
      </dgm:t>
    </dgm:pt>
    <dgm:pt modelId="{E3C65387-C0D4-43FC-98EE-0D971AC7D9FA}">
      <dgm:prSet phldrT="[Text]" custT="1"/>
      <dgm:spPr/>
      <dgm:t>
        <a:bodyPr/>
        <a:lstStyle/>
        <a:p>
          <a:r>
            <a:rPr lang="en-US" sz="2400" b="0" i="0" dirty="0">
              <a:solidFill>
                <a:srgbClr val="0D0D0D"/>
              </a:solidFill>
              <a:effectLst/>
              <a:latin typeface="Söhne"/>
            </a:rPr>
            <a:t>Computer vision-based rail track detection is a crucial component for autonomous train navigation as it enables trains to understand and navigate complex rail networks with minimal human intervention</a:t>
          </a:r>
          <a:endParaRPr lang="de-DE" sz="2400" dirty="0"/>
        </a:p>
      </dgm:t>
    </dgm:pt>
    <dgm:pt modelId="{6777F2B1-5ED6-48D3-A3EB-5BCA97F1DDAF}" type="parTrans" cxnId="{EDC8F1E7-9F8A-4606-AE6E-42B9B4719495}">
      <dgm:prSet/>
      <dgm:spPr/>
      <dgm:t>
        <a:bodyPr/>
        <a:lstStyle/>
        <a:p>
          <a:endParaRPr lang="de-DE"/>
        </a:p>
      </dgm:t>
    </dgm:pt>
    <dgm:pt modelId="{0A9EF07D-B2D2-43D5-8ECB-2D9400038E54}" type="sibTrans" cxnId="{EDC8F1E7-9F8A-4606-AE6E-42B9B4719495}">
      <dgm:prSet/>
      <dgm:spPr/>
      <dgm:t>
        <a:bodyPr/>
        <a:lstStyle/>
        <a:p>
          <a:endParaRPr lang="de-DE"/>
        </a:p>
      </dgm:t>
    </dgm:pt>
    <dgm:pt modelId="{7C52A22A-8A95-45B4-B92A-AB0AB0480397}" type="pres">
      <dgm:prSet presAssocID="{C3AC33AE-78E6-43E9-A687-1960E1D10391}" presName="linear" presStyleCnt="0">
        <dgm:presLayoutVars>
          <dgm:animLvl val="lvl"/>
          <dgm:resizeHandles val="exact"/>
        </dgm:presLayoutVars>
      </dgm:prSet>
      <dgm:spPr/>
    </dgm:pt>
    <dgm:pt modelId="{EC021212-A352-4BC5-A0C3-306B14EB5412}" type="pres">
      <dgm:prSet presAssocID="{6A74106C-CFA0-4283-9AE7-F699DC81573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8851C2F-40DC-4D6E-BEE2-4870E1B98003}" type="pres">
      <dgm:prSet presAssocID="{6A74106C-CFA0-4283-9AE7-F699DC81573E}" presName="childText" presStyleLbl="revTx" presStyleIdx="0" presStyleCnt="2">
        <dgm:presLayoutVars>
          <dgm:bulletEnabled val="1"/>
        </dgm:presLayoutVars>
      </dgm:prSet>
      <dgm:spPr/>
    </dgm:pt>
    <dgm:pt modelId="{23573E82-B349-4254-9EF2-065A1E5F7D59}" type="pres">
      <dgm:prSet presAssocID="{975953D5-2052-47D6-8195-38DF366FFE6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67E9A95-FFF5-4699-B949-0D3B01C75DAA}" type="pres">
      <dgm:prSet presAssocID="{975953D5-2052-47D6-8195-38DF366FFE6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D337260F-9C53-4635-B701-ED9D678620C6}" type="presOf" srcId="{1CEF4730-C694-4E04-92F0-F37E6EE6196F}" destId="{88851C2F-40DC-4D6E-BEE2-4870E1B98003}" srcOrd="0" destOrd="0" presId="urn:microsoft.com/office/officeart/2005/8/layout/vList2"/>
    <dgm:cxn modelId="{F230DD5C-4297-410D-9B78-1AC420C834B9}" srcId="{6A74106C-CFA0-4283-9AE7-F699DC81573E}" destId="{1CEF4730-C694-4E04-92F0-F37E6EE6196F}" srcOrd="0" destOrd="0" parTransId="{8999F655-F554-4519-848B-D714FD0A3B6E}" sibTransId="{D92BDC04-D6BA-45B3-BDFA-8A2A0047DD3A}"/>
    <dgm:cxn modelId="{AD7D1A66-AA4C-4BA0-8654-656224ECEC20}" type="presOf" srcId="{C3AC33AE-78E6-43E9-A687-1960E1D10391}" destId="{7C52A22A-8A95-45B4-B92A-AB0AB0480397}" srcOrd="0" destOrd="0" presId="urn:microsoft.com/office/officeart/2005/8/layout/vList2"/>
    <dgm:cxn modelId="{AFF7F274-2D92-41E1-8D72-A7C1DD68E387}" type="presOf" srcId="{E3C65387-C0D4-43FC-98EE-0D971AC7D9FA}" destId="{F67E9A95-FFF5-4699-B949-0D3B01C75DAA}" srcOrd="0" destOrd="0" presId="urn:microsoft.com/office/officeart/2005/8/layout/vList2"/>
    <dgm:cxn modelId="{4602527E-CBD5-46D8-BAAD-AAEE9F5D2CF8}" srcId="{C3AC33AE-78E6-43E9-A687-1960E1D10391}" destId="{975953D5-2052-47D6-8195-38DF366FFE6E}" srcOrd="1" destOrd="0" parTransId="{8AD47FF0-74DA-4ED8-AF35-3BF0E2D2B161}" sibTransId="{CB976DBC-6EF3-4C8A-98C5-16BE5513133D}"/>
    <dgm:cxn modelId="{35EAF589-37D9-46CB-BAF0-55E5F8577582}" type="presOf" srcId="{975953D5-2052-47D6-8195-38DF366FFE6E}" destId="{23573E82-B349-4254-9EF2-065A1E5F7D59}" srcOrd="0" destOrd="0" presId="urn:microsoft.com/office/officeart/2005/8/layout/vList2"/>
    <dgm:cxn modelId="{91162B95-19D6-4A2D-B9A2-0F69BAA1D4F4}" srcId="{C3AC33AE-78E6-43E9-A687-1960E1D10391}" destId="{6A74106C-CFA0-4283-9AE7-F699DC81573E}" srcOrd="0" destOrd="0" parTransId="{4F16C6D4-C167-47EF-8F58-E80BB40DD3CF}" sibTransId="{B1CDD92B-D3B1-48EC-BB5E-67CE08080C20}"/>
    <dgm:cxn modelId="{481A6E96-E50B-426E-8841-4FC7C8025B30}" type="presOf" srcId="{6A74106C-CFA0-4283-9AE7-F699DC81573E}" destId="{EC021212-A352-4BC5-A0C3-306B14EB5412}" srcOrd="0" destOrd="0" presId="urn:microsoft.com/office/officeart/2005/8/layout/vList2"/>
    <dgm:cxn modelId="{EDC8F1E7-9F8A-4606-AE6E-42B9B4719495}" srcId="{975953D5-2052-47D6-8195-38DF366FFE6E}" destId="{E3C65387-C0D4-43FC-98EE-0D971AC7D9FA}" srcOrd="0" destOrd="0" parTransId="{6777F2B1-5ED6-48D3-A3EB-5BCA97F1DDAF}" sibTransId="{0A9EF07D-B2D2-43D5-8ECB-2D9400038E54}"/>
    <dgm:cxn modelId="{970F81A3-4EAA-4DE4-8272-49F3E3070279}" type="presParOf" srcId="{7C52A22A-8A95-45B4-B92A-AB0AB0480397}" destId="{EC021212-A352-4BC5-A0C3-306B14EB5412}" srcOrd="0" destOrd="0" presId="urn:microsoft.com/office/officeart/2005/8/layout/vList2"/>
    <dgm:cxn modelId="{3F2E5C80-9292-45A8-9F14-5FEA0DAECD56}" type="presParOf" srcId="{7C52A22A-8A95-45B4-B92A-AB0AB0480397}" destId="{88851C2F-40DC-4D6E-BEE2-4870E1B98003}" srcOrd="1" destOrd="0" presId="urn:microsoft.com/office/officeart/2005/8/layout/vList2"/>
    <dgm:cxn modelId="{F7610E9F-B4CF-4AD0-884B-B540A8D44623}" type="presParOf" srcId="{7C52A22A-8A95-45B4-B92A-AB0AB0480397}" destId="{23573E82-B349-4254-9EF2-065A1E5F7D59}" srcOrd="2" destOrd="0" presId="urn:microsoft.com/office/officeart/2005/8/layout/vList2"/>
    <dgm:cxn modelId="{D27E65E4-3E8D-41BE-87F0-FE8916C402C9}" type="presParOf" srcId="{7C52A22A-8A95-45B4-B92A-AB0AB0480397}" destId="{F67E9A95-FFF5-4699-B949-0D3B01C75DA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021212-A352-4BC5-A0C3-306B14EB5412}">
      <dsp:nvSpPr>
        <dsp:cNvPr id="0" name=""/>
        <dsp:cNvSpPr/>
      </dsp:nvSpPr>
      <dsp:spPr>
        <a:xfrm>
          <a:off x="0" y="1118"/>
          <a:ext cx="10515600" cy="917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kern="1200" dirty="0"/>
            <a:t>Automatic train operations (ATO)</a:t>
          </a:r>
          <a:endParaRPr lang="de-DE" sz="3200" kern="1200" dirty="0"/>
        </a:p>
      </dsp:txBody>
      <dsp:txXfrm>
        <a:off x="44778" y="45896"/>
        <a:ext cx="10426044" cy="827724"/>
      </dsp:txXfrm>
    </dsp:sp>
    <dsp:sp modelId="{88851C2F-40DC-4D6E-BEE2-4870E1B98003}">
      <dsp:nvSpPr>
        <dsp:cNvPr id="0" name=""/>
        <dsp:cNvSpPr/>
      </dsp:nvSpPr>
      <dsp:spPr>
        <a:xfrm>
          <a:off x="0" y="918398"/>
          <a:ext cx="10515600" cy="1090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ATO systems use advanced technologies to perceive and interpret the railway environment to facilitate autonomous operations with minimal human intervention</a:t>
          </a:r>
          <a:endParaRPr lang="de-DE" sz="2400" kern="1200" dirty="0"/>
        </a:p>
      </dsp:txBody>
      <dsp:txXfrm>
        <a:off x="0" y="918398"/>
        <a:ext cx="10515600" cy="1090372"/>
      </dsp:txXfrm>
    </dsp:sp>
    <dsp:sp modelId="{23573E82-B349-4254-9EF2-065A1E5F7D59}">
      <dsp:nvSpPr>
        <dsp:cNvPr id="0" name=""/>
        <dsp:cNvSpPr/>
      </dsp:nvSpPr>
      <dsp:spPr>
        <a:xfrm>
          <a:off x="0" y="2008770"/>
          <a:ext cx="10515600" cy="917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Automatic</a:t>
          </a:r>
          <a:r>
            <a:rPr lang="de-DE" sz="32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32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rail track detection </a:t>
          </a:r>
          <a:endParaRPr lang="de-DE" sz="32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44778" y="2053548"/>
        <a:ext cx="10426044" cy="827724"/>
      </dsp:txXfrm>
    </dsp:sp>
    <dsp:sp modelId="{F67E9A95-FFF5-4699-B949-0D3B01C75DAA}">
      <dsp:nvSpPr>
        <dsp:cNvPr id="0" name=""/>
        <dsp:cNvSpPr/>
      </dsp:nvSpPr>
      <dsp:spPr>
        <a:xfrm>
          <a:off x="0" y="2926050"/>
          <a:ext cx="10515600" cy="1090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b="0" i="0" kern="1200" dirty="0">
              <a:solidFill>
                <a:srgbClr val="0D0D0D"/>
              </a:solidFill>
              <a:effectLst/>
              <a:latin typeface="Söhne"/>
            </a:rPr>
            <a:t>Computer vision-based rail track detection is a crucial component for autonomous train navigation as it enables trains to understand and navigate complex rail networks with minimal human intervention</a:t>
          </a:r>
          <a:endParaRPr lang="de-DE" sz="2400" kern="1200" dirty="0"/>
        </a:p>
      </dsp:txBody>
      <dsp:txXfrm>
        <a:off x="0" y="2926050"/>
        <a:ext cx="10515600" cy="10903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F225B2-6EA6-443D-8285-B3429604128C}" type="datetimeFigureOut">
              <a:rPr lang="de-DE" smtClean="0"/>
              <a:t>29.04.2024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9E3E8A-CF47-47F7-B7DA-5CC0F70D87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2095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599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148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856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536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031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680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233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312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5556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3507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6798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C82F5-4BEC-4C6D-AC7E-0EBE1A7D0913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516" y="5105840"/>
            <a:ext cx="2798028" cy="196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3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Multi-sensor rail track detection in automatic train operations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059210"/>
          </a:xfrm>
        </p:spPr>
        <p:txBody>
          <a:bodyPr>
            <a:normAutofit fontScale="92500" lnSpcReduction="10000"/>
          </a:bodyPr>
          <a:lstStyle/>
          <a:p>
            <a:r>
              <a:rPr lang="en-US" noProof="0" dirty="0"/>
              <a:t>Master’s thesis in Data Science</a:t>
            </a:r>
          </a:p>
          <a:p>
            <a:r>
              <a:rPr lang="en-US" noProof="0" dirty="0"/>
              <a:t>Student: Attila Kovacs</a:t>
            </a:r>
          </a:p>
          <a:p>
            <a:r>
              <a:rPr lang="en-US" noProof="0" dirty="0"/>
              <a:t>1</a:t>
            </a:r>
            <a:r>
              <a:rPr lang="en-US" baseline="30000" noProof="0" dirty="0"/>
              <a:t>st</a:t>
            </a:r>
            <a:r>
              <a:rPr lang="en-US" noProof="0" dirty="0"/>
              <a:t> Advisor: Lukas </a:t>
            </a:r>
            <a:r>
              <a:rPr lang="en-US" dirty="0"/>
              <a:t>Rohatsch (</a:t>
            </a:r>
            <a:r>
              <a:rPr lang="de-DE" dirty="0"/>
              <a:t>UAS Technikum Wien</a:t>
            </a:r>
            <a:r>
              <a:rPr lang="en-US" dirty="0"/>
              <a:t>)</a:t>
            </a:r>
          </a:p>
          <a:p>
            <a:r>
              <a:rPr lang="en-US" noProof="0" dirty="0"/>
              <a:t>2</a:t>
            </a:r>
            <a:r>
              <a:rPr lang="en-US" baseline="30000" noProof="0" dirty="0"/>
              <a:t>nd</a:t>
            </a:r>
            <a:r>
              <a:rPr lang="en-US" noProof="0" dirty="0"/>
              <a:t> Advisor: Daniele Capriotti (M2C Expert Control GmbH)</a:t>
            </a:r>
          </a:p>
          <a:p>
            <a:r>
              <a:rPr lang="en-US" dirty="0"/>
              <a:t>Alignment</a:t>
            </a:r>
            <a:r>
              <a:rPr lang="en-US" noProof="0" dirty="0"/>
              <a:t>: 30.04.2024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210" y="0"/>
            <a:ext cx="68178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E7047B-1811-0200-9F82-7BB48BA088A9}"/>
              </a:ext>
            </a:extLst>
          </p:cNvPr>
          <p:cNvSpPr txBox="1"/>
          <p:nvPr/>
        </p:nvSpPr>
        <p:spPr>
          <a:xfrm>
            <a:off x="6023992" y="620688"/>
            <a:ext cx="4968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 err="1">
                <a:solidFill>
                  <a:srgbClr val="FF0000"/>
                </a:solidFill>
              </a:rPr>
              <a:t>Confidential</a:t>
            </a:r>
            <a:r>
              <a:rPr lang="de-DE" sz="2800" dirty="0">
                <a:solidFill>
                  <a:srgbClr val="FF0000"/>
                </a:solidFill>
              </a:rPr>
              <a:t> - Do not </a:t>
            </a:r>
            <a:r>
              <a:rPr lang="de-DE" sz="2800" dirty="0" err="1">
                <a:solidFill>
                  <a:srgbClr val="FF0000"/>
                </a:solidFill>
              </a:rPr>
              <a:t>share</a:t>
            </a:r>
            <a:endParaRPr lang="de-DE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324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BAE11-4127-CFF3-69E4-0ED93FBEE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– Visual </a:t>
            </a:r>
            <a:r>
              <a:rPr lang="de-DE" dirty="0" err="1"/>
              <a:t>inspection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655440-1E89-E460-4DE0-9EA946DE57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5272" y="1981362"/>
            <a:ext cx="8640000" cy="173567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025D90-72F7-DF35-4BC4-9943EEA25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272" y="3717032"/>
            <a:ext cx="8640000" cy="21373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9F1548-275E-0035-904D-2629C49D9C41}"/>
              </a:ext>
            </a:extLst>
          </p:cNvPr>
          <p:cNvSpPr txBox="1"/>
          <p:nvPr/>
        </p:nvSpPr>
        <p:spPr>
          <a:xfrm>
            <a:off x="2423592" y="1700808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Ground </a:t>
            </a:r>
            <a:r>
              <a:rPr lang="de-DE" dirty="0" err="1"/>
              <a:t>truth</a:t>
            </a:r>
            <a:endParaRPr lang="de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1F05E5-C3EE-28F8-531A-74B5E4843801}"/>
              </a:ext>
            </a:extLst>
          </p:cNvPr>
          <p:cNvSpPr txBox="1"/>
          <p:nvPr/>
        </p:nvSpPr>
        <p:spPr>
          <a:xfrm>
            <a:off x="5303912" y="1700808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FLD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5C8D97-A1A9-2CAC-B782-99EE5FF54DF7}"/>
              </a:ext>
            </a:extLst>
          </p:cNvPr>
          <p:cNvSpPr txBox="1"/>
          <p:nvPr/>
        </p:nvSpPr>
        <p:spPr>
          <a:xfrm>
            <a:off x="8328248" y="1700808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YOLO</a:t>
            </a:r>
          </a:p>
        </p:txBody>
      </p:sp>
    </p:spTree>
    <p:extLst>
      <p:ext uri="{BB962C8B-B14F-4D97-AF65-F5344CB8AC3E}">
        <p14:creationId xmlns:p14="http://schemas.microsoft.com/office/powerpoint/2010/main" val="2987203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248FB-4748-CEF6-6BE6-DC8F3E424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– FLD vs. YOLOv8 on </a:t>
            </a:r>
            <a:r>
              <a:rPr lang="de-DE" sz="4400" dirty="0"/>
              <a:t>OSDaR23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37F119-71A4-15DD-D728-CFAC8F7CD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9736" y="1690688"/>
            <a:ext cx="4608512" cy="4549221"/>
          </a:xfrm>
        </p:spPr>
      </p:pic>
    </p:spTree>
    <p:extLst>
      <p:ext uri="{BB962C8B-B14F-4D97-AF65-F5344CB8AC3E}">
        <p14:creationId xmlns:p14="http://schemas.microsoft.com/office/powerpoint/2010/main" val="1272145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65EBF-1696-D6A4-E389-74D1F2C31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– Video stream: </a:t>
            </a:r>
            <a:r>
              <a:rPr lang="de-DE" dirty="0" err="1"/>
              <a:t>incorportating</a:t>
            </a:r>
            <a:r>
              <a:rPr lang="de-DE" dirty="0"/>
              <a:t> </a:t>
            </a:r>
            <a:r>
              <a:rPr lang="de-DE" dirty="0" err="1"/>
              <a:t>domain</a:t>
            </a:r>
            <a:r>
              <a:rPr lang="de-DE" dirty="0"/>
              <a:t> </a:t>
            </a:r>
            <a:r>
              <a:rPr lang="de-DE" dirty="0" err="1"/>
              <a:t>knowledge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41EDE-D9C8-069A-80E6-7546821D3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D4261C-099D-0C4F-0137-8696A4DFD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812" y="2420888"/>
            <a:ext cx="9480376" cy="273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083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823AD-6C86-32CF-DAF5-95F665EC4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20FF7-B87F-44ED-74BC-DA3312A8F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First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investigate</a:t>
            </a:r>
            <a:r>
              <a:rPr lang="de-DE" dirty="0"/>
              <a:t> different </a:t>
            </a:r>
            <a:r>
              <a:rPr lang="de-DE" dirty="0" err="1"/>
              <a:t>sensor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in </a:t>
            </a:r>
            <a:r>
              <a:rPr lang="de-DE" dirty="0" err="1"/>
              <a:t>rail</a:t>
            </a:r>
            <a:r>
              <a:rPr lang="de-DE" dirty="0"/>
              <a:t> track </a:t>
            </a:r>
            <a:r>
              <a:rPr lang="de-DE" dirty="0" err="1"/>
              <a:t>detection</a:t>
            </a:r>
            <a:endParaRPr lang="de-DE" dirty="0"/>
          </a:p>
          <a:p>
            <a:r>
              <a:rPr lang="de-DE" dirty="0" err="1"/>
              <a:t>Devised</a:t>
            </a:r>
            <a:r>
              <a:rPr lang="de-DE" dirty="0"/>
              <a:t> traditional </a:t>
            </a:r>
            <a:r>
              <a:rPr lang="de-DE" dirty="0" err="1"/>
              <a:t>base</a:t>
            </a:r>
            <a:r>
              <a:rPr lang="de-DE" dirty="0"/>
              <a:t>-line </a:t>
            </a:r>
            <a:r>
              <a:rPr lang="de-DE" dirty="0" err="1"/>
              <a:t>approach</a:t>
            </a:r>
            <a:r>
              <a:rPr lang="de-DE" dirty="0"/>
              <a:t> (FLD) and AI-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(YOLO)</a:t>
            </a:r>
          </a:p>
          <a:p>
            <a:r>
              <a:rPr lang="de-DE" dirty="0"/>
              <a:t>YOLO </a:t>
            </a:r>
            <a:r>
              <a:rPr lang="de-DE" dirty="0" err="1"/>
              <a:t>outperforms</a:t>
            </a:r>
            <a:r>
              <a:rPr lang="de-DE" dirty="0"/>
              <a:t> FLD in </a:t>
            </a:r>
            <a:r>
              <a:rPr lang="de-DE" dirty="0" err="1"/>
              <a:t>almost</a:t>
            </a:r>
            <a:r>
              <a:rPr lang="de-DE" dirty="0"/>
              <a:t> all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Dice-score</a:t>
            </a:r>
          </a:p>
          <a:p>
            <a:r>
              <a:rPr lang="de-DE" dirty="0"/>
              <a:t>YOLO </a:t>
            </a:r>
            <a:r>
              <a:rPr lang="de-DE" dirty="0" err="1"/>
              <a:t>seems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provide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on </a:t>
            </a:r>
            <a:r>
              <a:rPr lang="de-DE" dirty="0" err="1"/>
              <a:t>infrared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</a:p>
          <a:p>
            <a:r>
              <a:rPr lang="de-DE" b="1" dirty="0"/>
              <a:t>Best </a:t>
            </a:r>
            <a:r>
              <a:rPr lang="de-DE" b="1" dirty="0" err="1"/>
              <a:t>performace</a:t>
            </a:r>
            <a:r>
              <a:rPr lang="de-DE" b="1" dirty="0"/>
              <a:t> </a:t>
            </a:r>
            <a:r>
              <a:rPr lang="de-DE" b="1" dirty="0" err="1"/>
              <a:t>is</a:t>
            </a:r>
            <a:r>
              <a:rPr lang="de-DE" b="1" dirty="0"/>
              <a:t> </a:t>
            </a:r>
            <a:r>
              <a:rPr lang="de-DE" b="1" dirty="0" err="1"/>
              <a:t>achieved</a:t>
            </a:r>
            <a:r>
              <a:rPr lang="de-DE" b="1" dirty="0"/>
              <a:t> </a:t>
            </a:r>
            <a:r>
              <a:rPr lang="de-DE" b="1" dirty="0" err="1"/>
              <a:t>if</a:t>
            </a:r>
            <a:r>
              <a:rPr lang="de-DE" b="1" dirty="0"/>
              <a:t> AI-</a:t>
            </a:r>
            <a:r>
              <a:rPr lang="de-DE" b="1" dirty="0" err="1"/>
              <a:t>based</a:t>
            </a:r>
            <a:r>
              <a:rPr lang="de-DE" b="1" dirty="0"/>
              <a:t> track </a:t>
            </a:r>
            <a:r>
              <a:rPr lang="de-DE" b="1" dirty="0" err="1"/>
              <a:t>detection</a:t>
            </a:r>
            <a:r>
              <a:rPr lang="de-DE" b="1" dirty="0"/>
              <a:t> </a:t>
            </a:r>
            <a:r>
              <a:rPr lang="de-DE" b="1" dirty="0" err="1"/>
              <a:t>is</a:t>
            </a:r>
            <a:r>
              <a:rPr lang="de-DE" b="1" dirty="0"/>
              <a:t> </a:t>
            </a:r>
            <a:r>
              <a:rPr lang="de-DE" b="1" dirty="0" err="1"/>
              <a:t>enhanced</a:t>
            </a:r>
            <a:r>
              <a:rPr lang="de-DE" b="1" dirty="0"/>
              <a:t> </a:t>
            </a:r>
            <a:r>
              <a:rPr lang="de-DE" b="1" dirty="0" err="1"/>
              <a:t>by</a:t>
            </a:r>
            <a:r>
              <a:rPr lang="de-DE" b="1" dirty="0"/>
              <a:t> </a:t>
            </a:r>
            <a:r>
              <a:rPr lang="de-DE" b="1" dirty="0" err="1"/>
              <a:t>domain</a:t>
            </a:r>
            <a:r>
              <a:rPr lang="de-DE" b="1" dirty="0"/>
              <a:t> </a:t>
            </a:r>
            <a:r>
              <a:rPr lang="de-DE" b="1" dirty="0" err="1"/>
              <a:t>knowledge</a:t>
            </a:r>
            <a:endParaRPr lang="de-DE" b="1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6620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3180A-4774-3775-A70B-245FBAC396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/</a:t>
            </a:r>
            <a:r>
              <a:rPr lang="de-DE" dirty="0" err="1"/>
              <a:t>video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attention</a:t>
            </a:r>
            <a:r>
              <a:rPr lang="de-DE" dirty="0"/>
              <a:t>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053FAF-64A9-D5C7-03D6-897D9EE6D2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458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72C80-232F-5A7B-9ED1-2D22A687E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ABFC9-EE58-B5FE-723E-74417CEF4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  <a:p>
            <a:r>
              <a:rPr lang="de-DE" dirty="0"/>
              <a:t>Datasets</a:t>
            </a:r>
          </a:p>
          <a:p>
            <a:r>
              <a:rPr lang="de-DE" dirty="0"/>
              <a:t>Solution </a:t>
            </a:r>
            <a:r>
              <a:rPr lang="de-DE" dirty="0" err="1"/>
              <a:t>approach</a:t>
            </a:r>
            <a:endParaRPr lang="de-DE" dirty="0"/>
          </a:p>
          <a:p>
            <a:pPr lvl="1"/>
            <a:r>
              <a:rPr lang="de-DE" dirty="0"/>
              <a:t>Traditional </a:t>
            </a:r>
            <a:r>
              <a:rPr lang="de-DE" dirty="0" err="1"/>
              <a:t>approach</a:t>
            </a:r>
            <a:r>
              <a:rPr lang="de-DE" dirty="0"/>
              <a:t> – Fast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detection</a:t>
            </a:r>
            <a:endParaRPr lang="de-DE" dirty="0"/>
          </a:p>
          <a:p>
            <a:pPr lvl="1"/>
            <a:r>
              <a:rPr lang="de-DE" dirty="0"/>
              <a:t>Deep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– YOLOv8</a:t>
            </a:r>
          </a:p>
          <a:p>
            <a:r>
              <a:rPr lang="de-DE" dirty="0" err="1"/>
              <a:t>Results</a:t>
            </a:r>
            <a:endParaRPr lang="de-DE" dirty="0"/>
          </a:p>
          <a:p>
            <a:r>
              <a:rPr lang="de-DE" dirty="0" err="1"/>
              <a:t>Conclusion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4248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56B9C-79FC-0856-57F5-AE857B90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E4C7E5C-9196-AAC4-70DA-79D4CD4146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6433439"/>
              </p:ext>
            </p:extLst>
          </p:nvPr>
        </p:nvGraphicFramePr>
        <p:xfrm>
          <a:off x="911424" y="1571699"/>
          <a:ext cx="10515600" cy="4017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1392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56B9C-79FC-0856-57F5-AE857B90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49225-8B7B-840B-62D6-AB5DCABF2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3283337"/>
            <a:ext cx="3001140" cy="210079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1237285-2E9A-A3B2-C3CE-BEC0DA2B7EC3}"/>
              </a:ext>
            </a:extLst>
          </p:cNvPr>
          <p:cNvSpPr/>
          <p:nvPr/>
        </p:nvSpPr>
        <p:spPr>
          <a:xfrm>
            <a:off x="5159896" y="3386827"/>
            <a:ext cx="1487538" cy="18938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4C65BF-4653-A5A3-2D2F-086E027DB65D}"/>
              </a:ext>
            </a:extLst>
          </p:cNvPr>
          <p:cNvSpPr txBox="1"/>
          <p:nvPr/>
        </p:nvSpPr>
        <p:spPr>
          <a:xfrm>
            <a:off x="1595500" y="2420888"/>
            <a:ext cx="3073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Input: </a:t>
            </a:r>
            <a:r>
              <a:rPr lang="de-DE" b="1" dirty="0" err="1"/>
              <a:t>images</a:t>
            </a:r>
            <a:r>
              <a:rPr lang="de-DE" b="1" dirty="0"/>
              <a:t> </a:t>
            </a:r>
            <a:r>
              <a:rPr lang="de-DE" b="1" dirty="0" err="1"/>
              <a:t>generated</a:t>
            </a:r>
            <a:r>
              <a:rPr lang="de-DE" b="1" dirty="0"/>
              <a:t> </a:t>
            </a:r>
            <a:r>
              <a:rPr lang="de-DE" b="1" dirty="0" err="1"/>
              <a:t>by</a:t>
            </a:r>
            <a:r>
              <a:rPr lang="de-DE" b="1" dirty="0"/>
              <a:t> different </a:t>
            </a:r>
            <a:r>
              <a:rPr lang="de-DE" b="1" dirty="0" err="1"/>
              <a:t>sensors</a:t>
            </a:r>
            <a:r>
              <a:rPr lang="de-DE" b="1" dirty="0"/>
              <a:t> </a:t>
            </a:r>
            <a:r>
              <a:rPr lang="de-DE" b="1" dirty="0" err="1"/>
              <a:t>mounted</a:t>
            </a:r>
            <a:r>
              <a:rPr lang="de-DE" b="1" dirty="0"/>
              <a:t> on </a:t>
            </a:r>
            <a:r>
              <a:rPr lang="de-DE" b="1" dirty="0" err="1"/>
              <a:t>locomotive</a:t>
            </a:r>
            <a:endParaRPr lang="de-DE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AD75D2-5C0C-5324-1A64-7F3C888C39D2}"/>
              </a:ext>
            </a:extLst>
          </p:cNvPr>
          <p:cNvSpPr txBox="1"/>
          <p:nvPr/>
        </p:nvSpPr>
        <p:spPr>
          <a:xfrm>
            <a:off x="7277971" y="1712822"/>
            <a:ext cx="3733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Goal: </a:t>
            </a:r>
            <a:r>
              <a:rPr lang="de-DE" b="1" dirty="0" err="1"/>
              <a:t>identify</a:t>
            </a:r>
            <a:r>
              <a:rPr lang="de-DE" b="1" dirty="0"/>
              <a:t> and </a:t>
            </a:r>
            <a:r>
              <a:rPr lang="de-DE" b="1" dirty="0" err="1"/>
              <a:t>segment</a:t>
            </a:r>
            <a:r>
              <a:rPr lang="de-DE" b="1" dirty="0"/>
              <a:t> </a:t>
            </a:r>
            <a:r>
              <a:rPr lang="de-DE" b="1" dirty="0" err="1"/>
              <a:t>rail</a:t>
            </a:r>
            <a:r>
              <a:rPr lang="de-DE" b="1" dirty="0"/>
              <a:t> </a:t>
            </a:r>
            <a:r>
              <a:rPr lang="de-DE" b="1" dirty="0" err="1"/>
              <a:t>tracks</a:t>
            </a:r>
            <a:endParaRPr lang="de-DE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41E764A-239D-CB27-86F1-6D8BD4729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2082154"/>
            <a:ext cx="4657262" cy="450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298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141D-4589-5618-F495-4C30D4E58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CAF1D-C92C-7D79-37DF-EE03C72BB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/>
              <a:t>OSDaR23 </a:t>
            </a:r>
            <a:r>
              <a:rPr lang="de-DE" sz="2000" dirty="0" err="1"/>
              <a:t>dataset</a:t>
            </a:r>
            <a:r>
              <a:rPr lang="de-DE" sz="2000" dirty="0"/>
              <a:t> (Digitale Schiene / Deutsche Bahn)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b="1" dirty="0">
                <a:solidFill>
                  <a:srgbClr val="0070C0"/>
                </a:solidFill>
                <a:sym typeface="Wingdings" panose="05000000000000000000" pitchFamily="2" charset="2"/>
              </a:rPr>
              <a:t>Training and </a:t>
            </a:r>
            <a:r>
              <a:rPr lang="de-DE" sz="2000" b="1" dirty="0" err="1">
                <a:solidFill>
                  <a:srgbClr val="0070C0"/>
                </a:solidFill>
                <a:sym typeface="Wingdings" panose="05000000000000000000" pitchFamily="2" charset="2"/>
              </a:rPr>
              <a:t>evaluation</a:t>
            </a:r>
            <a:endParaRPr lang="de-DE" sz="2000" b="1" dirty="0">
              <a:solidFill>
                <a:srgbClr val="0070C0"/>
              </a:solidFill>
            </a:endParaRPr>
          </a:p>
          <a:p>
            <a:pPr lvl="1"/>
            <a:r>
              <a:rPr lang="de-DE" sz="1800" dirty="0"/>
              <a:t>7.421 </a:t>
            </a:r>
            <a:r>
              <a:rPr lang="de-DE" sz="1800" dirty="0" err="1"/>
              <a:t>frames</a:t>
            </a:r>
            <a:r>
              <a:rPr lang="de-DE" sz="1800" dirty="0"/>
              <a:t> </a:t>
            </a:r>
            <a:r>
              <a:rPr lang="de-DE" sz="1800" dirty="0" err="1"/>
              <a:t>from</a:t>
            </a:r>
            <a:r>
              <a:rPr lang="de-DE" sz="1800" dirty="0"/>
              <a:t> 45 </a:t>
            </a:r>
            <a:r>
              <a:rPr lang="de-DE" sz="1800" dirty="0" err="1"/>
              <a:t>video</a:t>
            </a:r>
            <a:r>
              <a:rPr lang="de-DE" sz="1800" dirty="0"/>
              <a:t> </a:t>
            </a:r>
            <a:r>
              <a:rPr lang="de-DE" sz="1800" dirty="0" err="1"/>
              <a:t>sequences</a:t>
            </a:r>
            <a:endParaRPr lang="de-DE" sz="1800" dirty="0"/>
          </a:p>
          <a:p>
            <a:pPr lvl="1"/>
            <a:r>
              <a:rPr lang="de-DE" sz="1800" dirty="0"/>
              <a:t>27.386 </a:t>
            </a:r>
            <a:r>
              <a:rPr lang="de-DE" sz="1800" dirty="0" err="1"/>
              <a:t>labels</a:t>
            </a:r>
            <a:endParaRPr lang="de-DE" sz="1800" dirty="0"/>
          </a:p>
          <a:p>
            <a:pPr lvl="1"/>
            <a:r>
              <a:rPr lang="de-DE" sz="1800" dirty="0"/>
              <a:t>Low/high </a:t>
            </a:r>
            <a:r>
              <a:rPr lang="de-DE" sz="1800" dirty="0" err="1"/>
              <a:t>resolution</a:t>
            </a:r>
            <a:r>
              <a:rPr lang="de-DE" sz="1800" dirty="0"/>
              <a:t> RGB </a:t>
            </a:r>
            <a:r>
              <a:rPr lang="de-DE" sz="1800" dirty="0" err="1"/>
              <a:t>camera</a:t>
            </a:r>
            <a:r>
              <a:rPr lang="de-DE" sz="1800" dirty="0"/>
              <a:t> and </a:t>
            </a:r>
            <a:r>
              <a:rPr lang="de-DE" sz="1800" dirty="0" err="1"/>
              <a:t>infrared</a:t>
            </a:r>
            <a:r>
              <a:rPr lang="de-DE" sz="1800" dirty="0"/>
              <a:t> </a:t>
            </a:r>
            <a:r>
              <a:rPr lang="de-DE" sz="1800" dirty="0" err="1"/>
              <a:t>camera</a:t>
            </a:r>
            <a:endParaRPr lang="de-DE" sz="1800" dirty="0"/>
          </a:p>
          <a:p>
            <a:r>
              <a:rPr lang="de-DE" sz="2000" dirty="0"/>
              <a:t>RailSem19 </a:t>
            </a:r>
            <a:r>
              <a:rPr lang="de-DE" sz="2000" dirty="0" err="1"/>
              <a:t>dataset</a:t>
            </a:r>
            <a:r>
              <a:rPr lang="de-DE" sz="2000" dirty="0"/>
              <a:t> (Austrian Institute </a:t>
            </a:r>
            <a:r>
              <a:rPr lang="de-DE" sz="2000" dirty="0" err="1"/>
              <a:t>of</a:t>
            </a:r>
            <a:r>
              <a:rPr lang="de-DE" sz="2000" dirty="0"/>
              <a:t> Technology</a:t>
            </a:r>
            <a:r>
              <a:rPr lang="de-DE" sz="2000" b="0" i="0" dirty="0">
                <a:solidFill>
                  <a:srgbClr val="555555"/>
                </a:solidFill>
                <a:effectLst/>
                <a:latin typeface="Nexus Sans Pro"/>
              </a:rPr>
              <a:t>) </a:t>
            </a:r>
            <a:r>
              <a:rPr lang="de-DE" sz="2000" b="0" i="0" dirty="0">
                <a:solidFill>
                  <a:srgbClr val="555555"/>
                </a:solidFill>
                <a:effectLst/>
                <a:latin typeface="Nexus Sans Pro"/>
                <a:sym typeface="Wingdings" panose="05000000000000000000" pitchFamily="2" charset="2"/>
              </a:rPr>
              <a:t> </a:t>
            </a:r>
            <a:r>
              <a:rPr lang="de-DE" sz="2000" b="1" i="0" dirty="0">
                <a:solidFill>
                  <a:srgbClr val="0070C0"/>
                </a:solidFill>
                <a:effectLst/>
                <a:latin typeface="Nexus Sans Pro"/>
                <a:sym typeface="Wingdings" panose="05000000000000000000" pitchFamily="2" charset="2"/>
              </a:rPr>
              <a:t>Training</a:t>
            </a:r>
            <a:endParaRPr lang="de-DE" sz="2000" b="1" i="0" dirty="0">
              <a:solidFill>
                <a:srgbClr val="0070C0"/>
              </a:solidFill>
              <a:effectLst/>
              <a:latin typeface="Nexus Sans Pro"/>
            </a:endParaRPr>
          </a:p>
          <a:p>
            <a:pPr lvl="1"/>
            <a:r>
              <a:rPr lang="de-DE" sz="1800" dirty="0"/>
              <a:t>8.500 </a:t>
            </a:r>
            <a:r>
              <a:rPr lang="de-DE" sz="1800" dirty="0" err="1"/>
              <a:t>images</a:t>
            </a:r>
            <a:endParaRPr lang="de-DE" sz="1800" dirty="0"/>
          </a:p>
          <a:p>
            <a:pPr lvl="1"/>
            <a:r>
              <a:rPr lang="de-DE" sz="1800" dirty="0"/>
              <a:t>58.483 </a:t>
            </a:r>
            <a:r>
              <a:rPr lang="de-DE" sz="1800" dirty="0" err="1"/>
              <a:t>labels</a:t>
            </a:r>
            <a:endParaRPr lang="de-DE" sz="1800" dirty="0"/>
          </a:p>
          <a:p>
            <a:pPr lvl="1"/>
            <a:r>
              <a:rPr lang="de-DE" sz="1800" dirty="0" err="1"/>
              <a:t>Only</a:t>
            </a:r>
            <a:r>
              <a:rPr lang="de-DE" sz="1800" dirty="0"/>
              <a:t> RGB </a:t>
            </a:r>
            <a:r>
              <a:rPr lang="de-DE" sz="1800" dirty="0" err="1"/>
              <a:t>images</a:t>
            </a:r>
            <a:endParaRPr lang="de-DE" sz="1800" dirty="0"/>
          </a:p>
          <a:p>
            <a:r>
              <a:rPr lang="de-DE" sz="2000" dirty="0"/>
              <a:t>Video stream (M2C / DB Cargo)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b="1" dirty="0">
                <a:solidFill>
                  <a:srgbClr val="0070C0"/>
                </a:solidFill>
                <a:sym typeface="Wingdings" panose="05000000000000000000" pitchFamily="2" charset="2"/>
              </a:rPr>
              <a:t>Evaluation</a:t>
            </a:r>
            <a:endParaRPr lang="de-DE" sz="2000" b="1" dirty="0">
              <a:solidFill>
                <a:srgbClr val="0070C0"/>
              </a:solidFill>
            </a:endParaRPr>
          </a:p>
          <a:p>
            <a:pPr lvl="1"/>
            <a:r>
              <a:rPr lang="de-DE" sz="1800" dirty="0"/>
              <a:t>1:14h </a:t>
            </a:r>
            <a:r>
              <a:rPr lang="de-DE" sz="1800" dirty="0" err="1"/>
              <a:t>video</a:t>
            </a:r>
            <a:r>
              <a:rPr lang="de-DE" sz="1800" dirty="0"/>
              <a:t> </a:t>
            </a:r>
          </a:p>
          <a:p>
            <a:pPr lvl="1"/>
            <a:r>
              <a:rPr lang="de-DE" sz="1800" dirty="0"/>
              <a:t>Different </a:t>
            </a:r>
            <a:r>
              <a:rPr lang="de-DE" sz="1800" dirty="0" err="1"/>
              <a:t>scenarios</a:t>
            </a:r>
            <a:r>
              <a:rPr lang="de-DE" sz="1800" dirty="0"/>
              <a:t> such </a:t>
            </a:r>
            <a:r>
              <a:rPr lang="de-DE" sz="1800" dirty="0" err="1"/>
              <a:t>as</a:t>
            </a:r>
            <a:r>
              <a:rPr lang="de-DE" sz="1800" dirty="0"/>
              <a:t> </a:t>
            </a:r>
            <a:r>
              <a:rPr lang="de-DE" sz="1800" dirty="0" err="1"/>
              <a:t>tunel</a:t>
            </a:r>
            <a:r>
              <a:rPr lang="de-DE" sz="1800" dirty="0"/>
              <a:t>, double/</a:t>
            </a:r>
            <a:r>
              <a:rPr lang="de-DE" sz="1800" dirty="0" err="1"/>
              <a:t>single</a:t>
            </a:r>
            <a:r>
              <a:rPr lang="de-DE" sz="1800" dirty="0"/>
              <a:t> track, </a:t>
            </a:r>
            <a:r>
              <a:rPr lang="de-DE" sz="1800" dirty="0" err="1"/>
              <a:t>side</a:t>
            </a:r>
            <a:r>
              <a:rPr lang="de-DE" sz="1800" dirty="0"/>
              <a:t> </a:t>
            </a:r>
            <a:r>
              <a:rPr lang="de-DE" sz="1800" dirty="0" err="1"/>
              <a:t>walls</a:t>
            </a:r>
            <a:r>
              <a:rPr lang="de-DE" sz="1800" dirty="0"/>
              <a:t> etc.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1894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21749-4D1C-4AEC-33D8-723F3E4BB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 </a:t>
            </a:r>
            <a:r>
              <a:rPr lang="de-DE" dirty="0" err="1"/>
              <a:t>approach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C9E1D-940C-4E35-A373-4373407CF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b="1" dirty="0"/>
              <a:t>Non-AI-</a:t>
            </a:r>
            <a:r>
              <a:rPr lang="de-DE" sz="2400" b="1" dirty="0" err="1"/>
              <a:t>based</a:t>
            </a:r>
            <a:r>
              <a:rPr lang="de-DE" sz="2400" b="1" dirty="0"/>
              <a:t> </a:t>
            </a:r>
            <a:r>
              <a:rPr lang="de-DE" sz="2400" b="1" dirty="0" err="1"/>
              <a:t>segmentation</a:t>
            </a:r>
            <a:r>
              <a:rPr lang="de-DE" sz="2400" b="1" dirty="0"/>
              <a:t> </a:t>
            </a:r>
            <a:r>
              <a:rPr lang="de-DE" sz="2400" b="1" dirty="0" err="1"/>
              <a:t>with</a:t>
            </a:r>
            <a:r>
              <a:rPr lang="de-DE" sz="2400" b="1" dirty="0"/>
              <a:t> fast </a:t>
            </a:r>
            <a:r>
              <a:rPr lang="de-DE" sz="2400" b="1" dirty="0" err="1"/>
              <a:t>line</a:t>
            </a:r>
            <a:r>
              <a:rPr lang="de-DE" sz="2400" b="1" dirty="0"/>
              <a:t> </a:t>
            </a:r>
            <a:r>
              <a:rPr lang="de-DE" sz="2400" b="1" dirty="0" err="1"/>
              <a:t>detection</a:t>
            </a:r>
            <a:endParaRPr lang="de-DE" sz="2400" b="1" dirty="0"/>
          </a:p>
          <a:p>
            <a:pPr lvl="1"/>
            <a:r>
              <a:rPr lang="de-DE" sz="2000" dirty="0" err="1"/>
              <a:t>Detect</a:t>
            </a:r>
            <a:r>
              <a:rPr lang="de-DE" sz="2000" dirty="0"/>
              <a:t> </a:t>
            </a:r>
            <a:r>
              <a:rPr lang="de-DE" sz="2000" dirty="0" err="1"/>
              <a:t>edges</a:t>
            </a:r>
            <a:r>
              <a:rPr lang="de-DE" sz="2000" dirty="0"/>
              <a:t> in </a:t>
            </a:r>
            <a:r>
              <a:rPr lang="de-DE" sz="2000" dirty="0" err="1"/>
              <a:t>image</a:t>
            </a:r>
            <a:endParaRPr lang="de-DE" sz="2000" dirty="0"/>
          </a:p>
          <a:p>
            <a:pPr lvl="1"/>
            <a:r>
              <a:rPr lang="de-DE" sz="2000" dirty="0"/>
              <a:t>Extract </a:t>
            </a:r>
            <a:r>
              <a:rPr lang="de-DE" sz="2000" dirty="0" err="1"/>
              <a:t>line</a:t>
            </a:r>
            <a:r>
              <a:rPr lang="de-DE" sz="2000" dirty="0"/>
              <a:t> </a:t>
            </a:r>
            <a:r>
              <a:rPr lang="de-DE" sz="2000" dirty="0" err="1"/>
              <a:t>segments</a:t>
            </a:r>
            <a:endParaRPr lang="de-DE" sz="2000" dirty="0"/>
          </a:p>
          <a:p>
            <a:pPr lvl="1"/>
            <a:r>
              <a:rPr lang="de-DE" sz="2000" dirty="0" err="1"/>
              <a:t>Grouping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line</a:t>
            </a:r>
            <a:r>
              <a:rPr lang="de-DE" sz="2000" dirty="0"/>
              <a:t> </a:t>
            </a:r>
            <a:r>
              <a:rPr lang="de-DE" sz="2000" dirty="0" err="1"/>
              <a:t>segments</a:t>
            </a:r>
            <a:r>
              <a:rPr lang="de-DE" sz="2000" dirty="0"/>
              <a:t> </a:t>
            </a:r>
            <a:r>
              <a:rPr lang="de-DE" sz="2000" dirty="0" err="1"/>
              <a:t>based</a:t>
            </a:r>
            <a:r>
              <a:rPr lang="de-DE" sz="2000" dirty="0"/>
              <a:t> on </a:t>
            </a:r>
            <a:r>
              <a:rPr lang="de-DE" sz="2000" dirty="0" err="1"/>
              <a:t>orientation</a:t>
            </a:r>
            <a:r>
              <a:rPr lang="de-DE" sz="2000" dirty="0"/>
              <a:t> and </a:t>
            </a:r>
            <a:r>
              <a:rPr lang="de-DE" sz="2000" dirty="0" err="1"/>
              <a:t>proximity</a:t>
            </a:r>
            <a:endParaRPr lang="de-DE" sz="2000" dirty="0"/>
          </a:p>
          <a:p>
            <a:r>
              <a:rPr lang="de-DE" sz="2400" b="1" dirty="0"/>
              <a:t>Deep-</a:t>
            </a:r>
            <a:r>
              <a:rPr lang="de-DE" sz="2400" b="1" dirty="0" err="1"/>
              <a:t>learning</a:t>
            </a:r>
            <a:r>
              <a:rPr lang="de-DE" sz="2400" b="1" dirty="0"/>
              <a:t> </a:t>
            </a:r>
            <a:r>
              <a:rPr lang="de-DE" sz="2400" b="1" dirty="0" err="1"/>
              <a:t>based</a:t>
            </a:r>
            <a:r>
              <a:rPr lang="de-DE" sz="2400" b="1" dirty="0"/>
              <a:t> </a:t>
            </a:r>
            <a:r>
              <a:rPr lang="de-DE" sz="2400" b="1" dirty="0" err="1"/>
              <a:t>approach</a:t>
            </a:r>
            <a:r>
              <a:rPr lang="de-DE" sz="2400" b="1" dirty="0"/>
              <a:t> </a:t>
            </a:r>
            <a:r>
              <a:rPr lang="de-DE" sz="2400" b="1" dirty="0" err="1"/>
              <a:t>based</a:t>
            </a:r>
            <a:r>
              <a:rPr lang="de-DE" sz="2400" b="1" dirty="0"/>
              <a:t> on YOLOv8</a:t>
            </a:r>
          </a:p>
          <a:p>
            <a:pPr lvl="1"/>
            <a:r>
              <a:rPr lang="en-US" sz="2000" b="0" i="0" dirty="0">
                <a:solidFill>
                  <a:srgbClr val="0D0D0D"/>
                </a:solidFill>
                <a:effectLst/>
                <a:latin typeface="Söhne"/>
              </a:rPr>
              <a:t>Train model with pre-labeled images</a:t>
            </a:r>
          </a:p>
          <a:p>
            <a:pPr lvl="1"/>
            <a:r>
              <a:rPr lang="en-US" sz="2000" b="0" i="0" dirty="0">
                <a:solidFill>
                  <a:srgbClr val="0D0D0D"/>
                </a:solidFill>
                <a:effectLst/>
                <a:latin typeface="Söhne"/>
              </a:rPr>
              <a:t>Classify each pixel in an image according to its category (rail tracks vs.  background)</a:t>
            </a:r>
          </a:p>
          <a:p>
            <a:pPr lvl="1"/>
            <a:r>
              <a:rPr lang="en-US" sz="2000" dirty="0">
                <a:solidFill>
                  <a:srgbClr val="0D0D0D"/>
                </a:solidFill>
                <a:latin typeface="Söhne"/>
              </a:rPr>
              <a:t>Convert pixels into polylines</a:t>
            </a:r>
          </a:p>
          <a:p>
            <a:r>
              <a:rPr lang="en-US" sz="2400" b="1" dirty="0">
                <a:solidFill>
                  <a:srgbClr val="0D0D0D"/>
                </a:solidFill>
                <a:latin typeface="Söhne"/>
              </a:rPr>
              <a:t>Evaluation criterion</a:t>
            </a:r>
          </a:p>
          <a:p>
            <a:pPr lvl="1"/>
            <a:r>
              <a:rPr lang="en-US" sz="2000" dirty="0">
                <a:solidFill>
                  <a:srgbClr val="0D0D0D"/>
                </a:solidFill>
                <a:latin typeface="Söhne"/>
              </a:rPr>
              <a:t>Dice score – best suited for unbalanced datasets, e.g., when the background is dominant</a:t>
            </a:r>
            <a:endParaRPr lang="de-DE" sz="2000" dirty="0"/>
          </a:p>
          <a:p>
            <a:pPr lvl="2"/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323037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21AFA-21E1-8B05-507E-B7DD90B87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Non-AI-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segmentation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fast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(FLD)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B1ADCAA6-5898-4145-BE1C-B7A71095C561}"/>
              </a:ext>
            </a:extLst>
          </p:cNvPr>
          <p:cNvSpPr/>
          <p:nvPr/>
        </p:nvSpPr>
        <p:spPr>
          <a:xfrm>
            <a:off x="9768408" y="5157192"/>
            <a:ext cx="1729408" cy="864096"/>
          </a:xfrm>
          <a:prstGeom prst="wedgeRectCallout">
            <a:avLst>
              <a:gd name="adj1" fmla="val -110911"/>
              <a:gd name="adj2" fmla="val -727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Labels </a:t>
            </a:r>
            <a:r>
              <a:rPr lang="de-DE" dirty="0" err="1">
                <a:solidFill>
                  <a:schemeClr val="tx1"/>
                </a:solidFill>
              </a:rPr>
              <a:t>are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given</a:t>
            </a:r>
            <a:r>
              <a:rPr lang="de-DE" dirty="0">
                <a:solidFill>
                  <a:schemeClr val="tx1"/>
                </a:solidFill>
              </a:rPr>
              <a:t> in </a:t>
            </a:r>
            <a:r>
              <a:rPr lang="de-DE" dirty="0" err="1">
                <a:solidFill>
                  <a:schemeClr val="tx1"/>
                </a:solidFill>
              </a:rPr>
              <a:t>the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dataset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FDA62D51-48C8-9349-7CD2-5A99915B95C0}"/>
              </a:ext>
            </a:extLst>
          </p:cNvPr>
          <p:cNvSpPr/>
          <p:nvPr/>
        </p:nvSpPr>
        <p:spPr>
          <a:xfrm>
            <a:off x="1492959" y="3218220"/>
            <a:ext cx="2232248" cy="864096"/>
          </a:xfrm>
          <a:prstGeom prst="wedgeRectCallout">
            <a:avLst>
              <a:gd name="adj1" fmla="val 58941"/>
              <a:gd name="adj2" fmla="val 7877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Filtering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by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removing</a:t>
            </a:r>
            <a:r>
              <a:rPr lang="de-DE" dirty="0">
                <a:solidFill>
                  <a:schemeClr val="tx1"/>
                </a:solidFill>
              </a:rPr>
              <a:t> „</a:t>
            </a:r>
            <a:r>
              <a:rPr lang="de-DE" dirty="0" err="1">
                <a:solidFill>
                  <a:schemeClr val="tx1"/>
                </a:solidFill>
              </a:rPr>
              <a:t>unusual</a:t>
            </a:r>
            <a:r>
              <a:rPr lang="de-DE" dirty="0">
                <a:solidFill>
                  <a:schemeClr val="tx1"/>
                </a:solidFill>
              </a:rPr>
              <a:t>“ </a:t>
            </a:r>
            <a:r>
              <a:rPr lang="de-DE" dirty="0" err="1">
                <a:solidFill>
                  <a:schemeClr val="tx1"/>
                </a:solidFill>
              </a:rPr>
              <a:t>lines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058775A1-3784-6A91-9CED-64AB5FF2575A}"/>
              </a:ext>
            </a:extLst>
          </p:cNvPr>
          <p:cNvSpPr/>
          <p:nvPr/>
        </p:nvSpPr>
        <p:spPr>
          <a:xfrm>
            <a:off x="9648681" y="1916832"/>
            <a:ext cx="1009328" cy="603343"/>
          </a:xfrm>
          <a:prstGeom prst="wedgeRectCallout">
            <a:avLst>
              <a:gd name="adj1" fmla="val -146111"/>
              <a:gd name="adj2" fmla="val 36074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Apply</a:t>
            </a:r>
            <a:r>
              <a:rPr lang="de-DE" dirty="0">
                <a:solidFill>
                  <a:schemeClr val="tx1"/>
                </a:solidFill>
              </a:rPr>
              <a:t> FLD 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F73E7CB3-DAFF-79AC-2A82-026A7A8A3BFD}"/>
              </a:ext>
            </a:extLst>
          </p:cNvPr>
          <p:cNvSpPr/>
          <p:nvPr/>
        </p:nvSpPr>
        <p:spPr>
          <a:xfrm>
            <a:off x="9127231" y="3216089"/>
            <a:ext cx="2052228" cy="864096"/>
          </a:xfrm>
          <a:prstGeom prst="wedgeRectCallout">
            <a:avLst>
              <a:gd name="adj1" fmla="val -69431"/>
              <a:gd name="adj2" fmla="val 9761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Removing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noise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based</a:t>
            </a:r>
            <a:r>
              <a:rPr lang="de-DE" dirty="0">
                <a:solidFill>
                  <a:schemeClr val="tx1"/>
                </a:solidFill>
              </a:rPr>
              <a:t> on </a:t>
            </a:r>
            <a:r>
              <a:rPr lang="de-DE" dirty="0" err="1">
                <a:solidFill>
                  <a:schemeClr val="tx1"/>
                </a:solidFill>
              </a:rPr>
              <a:t>clustering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E2FEC2-7D62-4E3B-F956-322F92BE1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768" y="1825625"/>
            <a:ext cx="4613983" cy="45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286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9D98C-95E3-5E60-BA3E-38DF8409D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Deep-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YOLOv8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070B0-0D0D-ED23-2098-1A98ACAB5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differenet</a:t>
            </a:r>
            <a:r>
              <a:rPr lang="de-DE" dirty="0"/>
              <a:t> </a:t>
            </a:r>
            <a:r>
              <a:rPr lang="de-DE" dirty="0" err="1"/>
              <a:t>applications</a:t>
            </a:r>
            <a:r>
              <a:rPr lang="de-DE" dirty="0"/>
              <a:t> in AI-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computer</a:t>
            </a:r>
            <a:r>
              <a:rPr lang="de-DE" dirty="0"/>
              <a:t> </a:t>
            </a:r>
            <a:r>
              <a:rPr lang="de-DE" dirty="0" err="1"/>
              <a:t>vision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ADE872-228E-AF2C-D8A3-517474EDE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2276872"/>
            <a:ext cx="8856984" cy="33439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62897FD-AD0C-5DAA-F742-310F42A379E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752184" y="2276872"/>
            <a:ext cx="2664296" cy="3384376"/>
          </a:xfrm>
          <a:prstGeom prst="rect">
            <a:avLst/>
          </a:prstGeom>
          <a:noFill/>
          <a:ln w="76200" cap="flat" cmpd="sng" algn="ctr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7347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FC982-B3AB-4B77-6DA8-0A41B33C9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Deep-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YOLOv8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A87340-309D-EA3A-6D79-19A22DF65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480" y="2348880"/>
            <a:ext cx="3835766" cy="3886170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C5024BE-A248-C2AC-49B8-4130B8C599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940756" y="2419147"/>
            <a:ext cx="4104456" cy="2375807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D5B96C-415F-BA72-FBCB-BD551FB86D40}"/>
              </a:ext>
            </a:extLst>
          </p:cNvPr>
          <p:cNvSpPr txBox="1"/>
          <p:nvPr/>
        </p:nvSpPr>
        <p:spPr>
          <a:xfrm>
            <a:off x="1369805" y="1702549"/>
            <a:ext cx="3934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In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provided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labeled</a:t>
            </a:r>
            <a:r>
              <a:rPr lang="de-DE" dirty="0"/>
              <a:t> </a:t>
            </a:r>
            <a:r>
              <a:rPr lang="de-DE" dirty="0" err="1"/>
              <a:t>images</a:t>
            </a:r>
            <a:endParaRPr lang="de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638D9E-8792-343D-8F78-546F4E20DE6D}"/>
              </a:ext>
            </a:extLst>
          </p:cNvPr>
          <p:cNvSpPr txBox="1"/>
          <p:nvPr/>
        </p:nvSpPr>
        <p:spPr>
          <a:xfrm>
            <a:off x="7368154" y="1702548"/>
            <a:ext cx="3249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The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evaluated</a:t>
            </a:r>
            <a:r>
              <a:rPr lang="de-DE" dirty="0"/>
              <a:t> on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validation</a:t>
            </a:r>
            <a:r>
              <a:rPr lang="de-DE" dirty="0"/>
              <a:t> </a:t>
            </a:r>
            <a:r>
              <a:rPr lang="de-DE" dirty="0" err="1"/>
              <a:t>set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854BA-8B2E-97FB-12A2-41ABD912D2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01"/>
          <a:stretch/>
        </p:blipFill>
        <p:spPr>
          <a:xfrm>
            <a:off x="7968208" y="5229200"/>
            <a:ext cx="2398300" cy="1317392"/>
          </a:xfrm>
          <a:prstGeom prst="rect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72E4C27-FF82-4964-F763-7258109EE80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992983" y="2996952"/>
            <a:ext cx="991449" cy="648072"/>
          </a:xfrm>
          <a:prstGeom prst="rect">
            <a:avLst/>
          </a:prstGeom>
          <a:noFill/>
          <a:ln w="76200" cap="flat" cmpd="sng" algn="ctr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DC8B42-73E2-59F3-0D96-1D5240CA7E32}"/>
              </a:ext>
            </a:extLst>
          </p:cNvPr>
          <p:cNvCxnSpPr>
            <a:cxnSpLocks/>
          </p:cNvCxnSpPr>
          <p:nvPr/>
        </p:nvCxnSpPr>
        <p:spPr>
          <a:xfrm flipH="1">
            <a:off x="7918236" y="3645024"/>
            <a:ext cx="1074747" cy="1584176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0E9911-3475-EAFE-EB62-EBE22D9E4338}"/>
              </a:ext>
            </a:extLst>
          </p:cNvPr>
          <p:cNvCxnSpPr>
            <a:cxnSpLocks/>
          </p:cNvCxnSpPr>
          <p:nvPr/>
        </p:nvCxnSpPr>
        <p:spPr>
          <a:xfrm>
            <a:off x="9984432" y="3645024"/>
            <a:ext cx="432048" cy="1584176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4964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LFORECOLOR" val="13998939"/>
  <p:tag name="FILLFORESCHEMECOLOR" val="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LFORECOLOR" val="13998939"/>
  <p:tag name="FILLFORESCHEMECOLOR" val="5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263147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460</Words>
  <Application>Microsoft Office PowerPoint</Application>
  <PresentationFormat>Widescreen</PresentationFormat>
  <Paragraphs>75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Nexus Sans Pro</vt:lpstr>
      <vt:lpstr>Söhne</vt:lpstr>
      <vt:lpstr>Office</vt:lpstr>
      <vt:lpstr>Multi-sensor rail track detection in automatic train operations</vt:lpstr>
      <vt:lpstr>Outline</vt:lpstr>
      <vt:lpstr>Motivation</vt:lpstr>
      <vt:lpstr>Motivation</vt:lpstr>
      <vt:lpstr>Dataset </vt:lpstr>
      <vt:lpstr>Solution approach</vt:lpstr>
      <vt:lpstr>Non-AI-based segmentation with fast line detection (FLD)</vt:lpstr>
      <vt:lpstr>Deep-learning based approach based on YOLOv8</vt:lpstr>
      <vt:lpstr>Deep-learning based approach based on YOLOv8</vt:lpstr>
      <vt:lpstr>Results – Visual inspection</vt:lpstr>
      <vt:lpstr>Results – FLD vs. YOLOv8 on OSDaR23</vt:lpstr>
      <vt:lpstr>Results – Video stream: incorportating domain knowledge</vt:lpstr>
      <vt:lpstr>Conclusion</vt:lpstr>
      <vt:lpstr>Thank you for the data/video and the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Milan</dc:creator>
  <cp:lastModifiedBy>Kovacs, Attila</cp:lastModifiedBy>
  <cp:revision>210</cp:revision>
  <dcterms:created xsi:type="dcterms:W3CDTF">2019-03-28T08:56:36Z</dcterms:created>
  <dcterms:modified xsi:type="dcterms:W3CDTF">2024-04-30T06:59:24Z</dcterms:modified>
</cp:coreProperties>
</file>